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65" r:id="rId5"/>
    <p:sldId id="272" r:id="rId6"/>
    <p:sldId id="266" r:id="rId7"/>
    <p:sldId id="273" r:id="rId8"/>
    <p:sldId id="268" r:id="rId9"/>
    <p:sldId id="267" r:id="rId10"/>
    <p:sldId id="269" r:id="rId11"/>
    <p:sldId id="270" r:id="rId12"/>
    <p:sldId id="271" r:id="rId13"/>
    <p:sldId id="263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5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FACF0-FDA3-4F3D-94E7-D8C61B0D331E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2DE7-7ADF-491D-A0B6-DDB138F7D2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403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178688-C1DF-1A4C-837B-38BA8E9BB3EB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5985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/>
          <p:nvPr userDrawn="1"/>
        </p:nvSpPr>
        <p:spPr>
          <a:xfrm>
            <a:off x="430887" y="229658"/>
            <a:ext cx="2090737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5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Incredible Interaction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0" y="229659"/>
            <a:ext cx="430887" cy="43088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11"/>
          <p:cNvSpPr>
            <a:spLocks noChangeArrowheads="1"/>
          </p:cNvSpPr>
          <p:nvPr userDrawn="1"/>
        </p:nvSpPr>
        <p:spPr bwMode="auto">
          <a:xfrm>
            <a:off x="8919633" y="6173788"/>
            <a:ext cx="31035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</a:defRPr>
            </a:lvl9pPr>
          </a:lstStyle>
          <a:p>
            <a:pPr algn="r">
              <a:defRPr/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rPr>
              <a:t>www.iwinad.com</a:t>
            </a:r>
          </a:p>
          <a:p>
            <a:pPr algn="r">
              <a:defRPr/>
            </a:pPr>
            <a:r>
              <a:rPr lang="en-US" altLang="zh-CN" sz="12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rPr>
              <a:t>Shenzhen Iwin Visual Technology Co.,Ltd</a:t>
            </a:r>
            <a:endParaRPr lang="zh-CN" altLang="en-US" sz="1200" kern="1200" dirty="0">
              <a:solidFill>
                <a:schemeClr val="tx1">
                  <a:lumMod val="85000"/>
                  <a:lumOff val="15000"/>
                </a:schemeClr>
              </a:solidFill>
              <a:latin typeface="Microsoft Yi Baiti" charset="0"/>
              <a:ea typeface="Microsoft Yi Baiti" charset="0"/>
              <a:cs typeface="Microsoft Yi Bait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499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205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181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9292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336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146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38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82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396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379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1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597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5892C-8510-458E-87DF-B8D9E53FAC74}" type="datetimeFigureOut">
              <a:rPr lang="zh-CN" altLang="en-US" smtClean="0"/>
              <a:t>2018/10/24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1B958-D9BD-41D4-9A90-D63BC3D8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098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8E76DB-38A0-45AB-9D6D-7E36C6B617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5" b="1003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540265F-443E-421A-8CFA-A0F1ED07A211}"/>
              </a:ext>
            </a:extLst>
          </p:cNvPr>
          <p:cNvSpPr/>
          <p:nvPr/>
        </p:nvSpPr>
        <p:spPr>
          <a:xfrm>
            <a:off x="-4" y="2799494"/>
            <a:ext cx="12192000" cy="1259007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 Box 7">
            <a:extLst>
              <a:ext uri="{FF2B5EF4-FFF2-40B4-BE49-F238E27FC236}">
                <a16:creationId xmlns:a16="http://schemas.microsoft.com/office/drawing/2014/main" id="{A9F4EA90-FC7F-4B02-A608-7A9D1652F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348" y="3028889"/>
            <a:ext cx="4919296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0960" tIns="30480" rIns="60960" bIns="3048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n-US" altLang="zh-CN" sz="4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 </a:t>
            </a:r>
            <a:r>
              <a:rPr lang="zh-CN" altLang="en-US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量子游戏修改</a:t>
            </a:r>
            <a:endParaRPr lang="en-US" altLang="zh-CN" sz="4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13">
            <a:extLst>
              <a:ext uri="{FF2B5EF4-FFF2-40B4-BE49-F238E27FC236}">
                <a16:creationId xmlns:a16="http://schemas.microsoft.com/office/drawing/2014/main" id="{BC41DC8E-E1A6-4E86-96F3-C2ADE5305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2" y="6121161"/>
            <a:ext cx="13493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95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05343" y="736055"/>
            <a:ext cx="43765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密室逃脱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第三关提示界面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45975" y="2398237"/>
            <a:ext cx="4773048" cy="1415772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文字单独一页的内容：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第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三关中主要的难点在于贝尔纠缠态的制备，关于这一点，我们已经在提示中给出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且在此关，秘钥可能还需分两步操作。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/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在第二、三关中，我们需要通过了解每个量子门操作对应的量子态变换，通过合适的量子门操作（一步或者多步）来使得钥匙上的量子态矢量对应的概率幅跟密码提示中的一致，从而顺利通关。</a:t>
            </a:r>
          </a:p>
          <a:p>
            <a:pPr algn="just">
              <a:spcAft>
                <a:spcPts val="0"/>
              </a:spcAft>
            </a:pP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15" name="图片 14" descr="C:\Users\c00423119\AppData\Local\Microsoft\Windows\Temporary Internet Files\Content.Word\Escape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61955"/>
          <a:stretch/>
        </p:blipFill>
        <p:spPr bwMode="auto">
          <a:xfrm rot="5400000">
            <a:off x="1860203" y="2751968"/>
            <a:ext cx="2410907" cy="47782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</p:pic>
      <p:pic>
        <p:nvPicPr>
          <p:cNvPr id="16" name="图片 15" descr="C:\Users\c00423119\AppData\Local\Microsoft\Windows\Temporary Internet Files\Content.Word\Escape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0" t="-416" r="30256" b="416"/>
          <a:stretch/>
        </p:blipFill>
        <p:spPr bwMode="auto">
          <a:xfrm rot="5400000">
            <a:off x="7229450" y="2718964"/>
            <a:ext cx="2410907" cy="47782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</p:pic>
      <p:sp>
        <p:nvSpPr>
          <p:cNvPr id="17" name="文本框 16"/>
          <p:cNvSpPr txBox="1"/>
          <p:nvPr/>
        </p:nvSpPr>
        <p:spPr>
          <a:xfrm>
            <a:off x="645975" y="388595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图片第一页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6274709" y="3882879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图片第二页</a:t>
            </a:r>
            <a:endParaRPr lang="zh-CN" altLang="en-US" sz="14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876" y="1434548"/>
            <a:ext cx="3305160" cy="195103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6524" y="1522507"/>
            <a:ext cx="295465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关提示页面内容更新：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共三页，文字</a:t>
            </a:r>
            <a:r>
              <a:rPr lang="zh-CN" altLang="en-US" sz="1400" dirty="0"/>
              <a:t>为第一</a:t>
            </a:r>
            <a:r>
              <a:rPr lang="zh-CN" altLang="en-US" sz="1400" dirty="0" smtClean="0"/>
              <a:t>页</a:t>
            </a:r>
            <a:endParaRPr lang="en-US" altLang="zh-CN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且出现在游戏界面前</a:t>
            </a:r>
            <a:endParaRPr lang="en-US" altLang="zh-CN" sz="1400" dirty="0" smtClean="0"/>
          </a:p>
        </p:txBody>
      </p:sp>
      <p:cxnSp>
        <p:nvCxnSpPr>
          <p:cNvPr id="19" name="肘形连接符 18"/>
          <p:cNvCxnSpPr/>
          <p:nvPr/>
        </p:nvCxnSpPr>
        <p:spPr>
          <a:xfrm>
            <a:off x="10900769" y="2819471"/>
            <a:ext cx="12700" cy="238623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1144903" y="358829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内容替换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86106" y="23227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68278" y="3852312"/>
            <a:ext cx="179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76807" y="38499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817355" y="408772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+</a:t>
            </a:r>
            <a:endParaRPr lang="zh-CN" altLang="en-US" sz="1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3409235" y="409274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+</a:t>
            </a:r>
            <a:endParaRPr lang="zh-CN" altLang="en-US" sz="1400" dirty="0"/>
          </a:p>
        </p:txBody>
      </p:sp>
      <p:sp>
        <p:nvSpPr>
          <p:cNvPr id="26" name="文本框 25"/>
          <p:cNvSpPr txBox="1"/>
          <p:nvPr/>
        </p:nvSpPr>
        <p:spPr>
          <a:xfrm>
            <a:off x="4002535" y="4092323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+</a:t>
            </a:r>
            <a:endParaRPr lang="zh-CN" altLang="en-US" sz="1400" dirty="0"/>
          </a:p>
        </p:txBody>
      </p:sp>
      <p:sp>
        <p:nvSpPr>
          <p:cNvPr id="27" name="文本框 26"/>
          <p:cNvSpPr txBox="1"/>
          <p:nvPr/>
        </p:nvSpPr>
        <p:spPr>
          <a:xfrm>
            <a:off x="2817355" y="4623399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+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003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05343" y="736055"/>
            <a:ext cx="4261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密室逃脱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第四关提示界面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04675" y="368706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量子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隐形传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态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0" name="图片 9" descr="C:\Users\c00423119\AppData\Local\Microsoft\Windows\Temporary Internet Files\Content.Word\Escape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9" r="10890"/>
          <a:stretch/>
        </p:blipFill>
        <p:spPr bwMode="auto">
          <a:xfrm rot="5400000">
            <a:off x="2497094" y="2520753"/>
            <a:ext cx="1349580" cy="45664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5999530" y="3518696"/>
            <a:ext cx="5039976" cy="267765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游戏要点：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、找到您能操作的量子比特；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2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、根据游戏中量子隐形传态线路图，对量子比特进行相应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操作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；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3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且在此关，秘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钥需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分两步操作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量子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隐形传态原理：</a:t>
            </a:r>
          </a:p>
          <a:p>
            <a:pPr algn="just">
              <a:spcAft>
                <a:spcPts val="0"/>
              </a:spcAft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相隔很远，不能同时操作。离子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一开始处于贝尔纠缠态。离子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处于同一位置。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teleportation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是为了通过对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ABC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的操作使得将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的量子态传送到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在贝尔基下测量，得到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四种可能的经典结果的一种。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将经典测量结果发送给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 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根据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测量结果，对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做相应的操作便可以在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处复原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原始的量子态。</a:t>
            </a:r>
          </a:p>
          <a:p>
            <a:pPr algn="just">
              <a:spcAft>
                <a:spcPts val="0"/>
              </a:spcAft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窃听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者，无法从测量坍缩后的量子态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还原出其最初的量子态信息，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因为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量子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隐形传态从原理是上绝对安全的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5600" y="1608086"/>
            <a:ext cx="295465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zh-CN" altLang="en-US" dirty="0"/>
              <a:t>四</a:t>
            </a:r>
            <a:r>
              <a:rPr lang="zh-CN" altLang="en-US" dirty="0" smtClean="0"/>
              <a:t>关提示页面内容更新：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共两页</a:t>
            </a:r>
            <a:endParaRPr lang="en-US" altLang="zh-CN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且</a:t>
            </a:r>
            <a:r>
              <a:rPr lang="zh-CN" altLang="en-US" sz="1400" dirty="0"/>
              <a:t>出现在游戏界面</a:t>
            </a:r>
            <a:r>
              <a:rPr lang="zh-CN" altLang="en-US" sz="1400" dirty="0" smtClean="0"/>
              <a:t>前</a:t>
            </a:r>
            <a:endParaRPr lang="en-US" altLang="zh-CN" sz="1400" dirty="0"/>
          </a:p>
        </p:txBody>
      </p:sp>
      <p:sp>
        <p:nvSpPr>
          <p:cNvPr id="9" name="矩形 8"/>
          <p:cNvSpPr/>
          <p:nvPr/>
        </p:nvSpPr>
        <p:spPr>
          <a:xfrm>
            <a:off x="796666" y="3526716"/>
            <a:ext cx="4784520" cy="2677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894" y="2306733"/>
            <a:ext cx="2171612" cy="11511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509" y="2277980"/>
            <a:ext cx="2277677" cy="1204492"/>
          </a:xfrm>
          <a:prstGeom prst="rect">
            <a:avLst/>
          </a:prstGeom>
        </p:spPr>
      </p:pic>
      <p:cxnSp>
        <p:nvCxnSpPr>
          <p:cNvPr id="17" name="肘形连接符 16"/>
          <p:cNvCxnSpPr>
            <a:stCxn id="15" idx="3"/>
            <a:endCxn id="9" idx="3"/>
          </p:cNvCxnSpPr>
          <p:nvPr/>
        </p:nvCxnSpPr>
        <p:spPr>
          <a:xfrm>
            <a:off x="5581186" y="2880226"/>
            <a:ext cx="12700" cy="1985318"/>
          </a:xfrm>
          <a:prstGeom prst="bentConnector3">
            <a:avLst>
              <a:gd name="adj1" fmla="val 89052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81186" y="2190881"/>
            <a:ext cx="87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图标更新，以及添加文字标题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肘形连接符 18"/>
          <p:cNvCxnSpPr/>
          <p:nvPr/>
        </p:nvCxnSpPr>
        <p:spPr>
          <a:xfrm>
            <a:off x="11056232" y="2902790"/>
            <a:ext cx="12700" cy="1985318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1039506" y="2305777"/>
            <a:ext cx="879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文字更新，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图标保留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3446" y="345789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28299" y="3457895"/>
            <a:ext cx="525736" cy="37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637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05343" y="736055"/>
            <a:ext cx="4261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密室逃脱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第五关提示界面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01329" y="371084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量子</a:t>
            </a:r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隐形传</a:t>
            </a:r>
            <a:r>
              <a:rPr lang="zh-CN" altLang="zh-CN" dirty="0" smtClean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态</a:t>
            </a:r>
            <a:endParaRPr lang="zh-CN" altLang="zh-CN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pic>
        <p:nvPicPr>
          <p:cNvPr id="14" name="图片 13" descr="C:\Users\c00423119\AppData\Local\Microsoft\Windows\Temporary Internet Files\Content.Word\Escape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89" r="10890"/>
          <a:stretch/>
        </p:blipFill>
        <p:spPr bwMode="auto">
          <a:xfrm rot="5400000">
            <a:off x="2493748" y="2544532"/>
            <a:ext cx="1349580" cy="456641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14"/>
          <p:cNvSpPr/>
          <p:nvPr/>
        </p:nvSpPr>
        <p:spPr>
          <a:xfrm>
            <a:off x="5933012" y="3550495"/>
            <a:ext cx="5039976" cy="2677656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游戏要点：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、找到您能操作的量子比特；</a:t>
            </a:r>
            <a:r>
              <a:rPr lang="en-US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2</a:t>
            </a:r>
            <a:r>
              <a:rPr lang="zh-CN" altLang="zh-CN" sz="1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、根据游戏中量子隐形传态线路图，对量子比特进行相应</a:t>
            </a:r>
            <a:r>
              <a:rPr lang="zh-CN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操作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；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3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且在此关，秘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钥需分三步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操作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量子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隐形传态原理：</a:t>
            </a:r>
          </a:p>
          <a:p>
            <a:pPr algn="just">
              <a:spcAft>
                <a:spcPts val="0"/>
              </a:spcAft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相隔很远，不能同时操作。离子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一开始处于贝尔纠缠态。离子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和离子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处于同一位置。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teleportation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是为了通过对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ABC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的操作使得将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的量子态传送到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在贝尔基下测量，得到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四种可能的经典结果的一种。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将经典测量结果发送给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 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marL="342900" lvl="0" indent="-342900" algn="just"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根据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测量结果，对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做相应的操作便可以在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处复原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原始的量子态。</a:t>
            </a:r>
          </a:p>
          <a:p>
            <a:pPr algn="just">
              <a:spcAft>
                <a:spcPts val="0"/>
              </a:spcAft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 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窃听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者，无法从测量坍缩后的量子态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A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还原出其最初的量子态信息，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因为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量子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隐形传态从原理是上绝对安全的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93320" y="3550495"/>
            <a:ext cx="4784520" cy="267765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5600" y="1608086"/>
            <a:ext cx="295465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zh-CN" altLang="en-US" dirty="0"/>
              <a:t>五</a:t>
            </a:r>
            <a:r>
              <a:rPr lang="zh-CN" altLang="en-US" dirty="0" smtClean="0"/>
              <a:t>关提示页面内容</a:t>
            </a:r>
            <a:r>
              <a:rPr lang="zh-CN" altLang="en-US" dirty="0"/>
              <a:t>添加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共两页</a:t>
            </a:r>
            <a:endParaRPr lang="en-US" altLang="zh-CN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且</a:t>
            </a:r>
            <a:r>
              <a:rPr lang="zh-CN" altLang="en-US" sz="1400" dirty="0"/>
              <a:t>出现在游戏界面</a:t>
            </a:r>
            <a:r>
              <a:rPr lang="zh-CN" altLang="en-US" sz="1400" dirty="0" smtClean="0"/>
              <a:t>前</a:t>
            </a:r>
            <a:endParaRPr lang="en-US" altLang="zh-CN" sz="1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012" y="614027"/>
            <a:ext cx="5039976" cy="2800494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626518" y="72283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6055" y="35261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78892" y="352617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21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AB82D0-18D7-48A6-96F0-299A693B1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7" t="7058"/>
          <a:stretch/>
        </p:blipFill>
        <p:spPr>
          <a:xfrm>
            <a:off x="5329" y="-104660"/>
            <a:ext cx="12192000" cy="696266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D5C97B0-419A-4476-AEF8-FA90050E955E}"/>
              </a:ext>
            </a:extLst>
          </p:cNvPr>
          <p:cNvSpPr/>
          <p:nvPr/>
        </p:nvSpPr>
        <p:spPr>
          <a:xfrm>
            <a:off x="-1" y="2799495"/>
            <a:ext cx="12192000" cy="1259007"/>
          </a:xfrm>
          <a:prstGeom prst="rect">
            <a:avLst/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895" name="矩形 16"/>
          <p:cNvSpPr>
            <a:spLocks noChangeArrowheads="1"/>
          </p:cNvSpPr>
          <p:nvPr/>
        </p:nvSpPr>
        <p:spPr bwMode="auto">
          <a:xfrm>
            <a:off x="3447256" y="3181347"/>
            <a:ext cx="5297488" cy="65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4000"/>
              </a:lnSpc>
              <a:spcBef>
                <a:spcPct val="0"/>
              </a:spcBef>
              <a:buFontTx/>
              <a:buNone/>
            </a:pPr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THANK YOU </a:t>
            </a:r>
          </a:p>
        </p:txBody>
      </p:sp>
      <p:pic>
        <p:nvPicPr>
          <p:cNvPr id="37893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312" y="6219822"/>
            <a:ext cx="134937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018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30887" y="2451270"/>
            <a:ext cx="517446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量子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Bloch Sphere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是一个三维的球体，球面上所有的点均对应一个量子态。（事实上球体内部也可以表示量子态，不过，不是纯态而已）。单比特量子态一般由一个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2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维的复数矢量来表示，而在提取出一个全局相位之后，则可以用一个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3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维的实数向量来表示，因此用三维的球体描述单比特量子态是完备的。</a:t>
            </a:r>
          </a:p>
          <a:p>
            <a:pPr algn="just"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 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经典计算机中经典比特的取值是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态或者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态的一种，而量子比特除了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态或者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态还可以处于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之间的叠加态。在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Bloch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球定义：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z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轴正方向与球表面相交点为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z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轴负方向与球面相交点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态。经典比特只处于如上两个交点中的一点，而量子比特则可以处于整个球面上的任意一点。譬如，如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x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轴和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y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轴上的点，就是叠加态。球面上不同的点，表示其处于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态的概率幅或相对相位不同。</a:t>
            </a:r>
          </a:p>
          <a:p>
            <a:pPr algn="just"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 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Quantum Bloch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游戏中， 您需要选择合适的单比特量子门操作，使得最终达到目标量子态（或附近），即为通关！ 当然，这需要您发挥一些空间想象力。现在，请开始您的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Quantum Bloch 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游戏之行吧！</a:t>
            </a:r>
          </a:p>
        </p:txBody>
      </p:sp>
      <p:sp>
        <p:nvSpPr>
          <p:cNvPr id="10" name="矩形 9"/>
          <p:cNvSpPr/>
          <p:nvPr/>
        </p:nvSpPr>
        <p:spPr>
          <a:xfrm>
            <a:off x="405343" y="736055"/>
            <a:ext cx="3376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布洛赫球修改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提示页面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8728" y="195640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提示页面，第一页替换内容：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970" y="2136808"/>
            <a:ext cx="5473326" cy="307874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270386" y="2723950"/>
            <a:ext cx="3253339" cy="2069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10523725" y="2579571"/>
            <a:ext cx="914400" cy="1443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59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pic>
        <p:nvPicPr>
          <p:cNvPr id="8" name="图片 7" descr="C:\Users\c00423119\AppData\Local\Microsoft\Windows\Temporary Internet Files\Content.Word\Bloch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8"/>
          <a:stretch/>
        </p:blipFill>
        <p:spPr bwMode="auto">
          <a:xfrm>
            <a:off x="215443" y="2278633"/>
            <a:ext cx="6242427" cy="294890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/>
          <p:cNvSpPr/>
          <p:nvPr/>
        </p:nvSpPr>
        <p:spPr>
          <a:xfrm>
            <a:off x="405343" y="736055"/>
            <a:ext cx="4817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布洛赫球修改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提示页面</a:t>
            </a:r>
            <a:r>
              <a:rPr lang="en-US" altLang="zh-CN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获胜范围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887" y="541220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：且每关获胜范围缩小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一半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870" y="2093968"/>
            <a:ext cx="5261811" cy="295976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340186" y="2733575"/>
            <a:ext cx="3253339" cy="2069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10593525" y="2618072"/>
            <a:ext cx="802106" cy="1155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30887" y="1909301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提示页面，第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页替换内容：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20716" y="3888606"/>
            <a:ext cx="105878" cy="22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836354" y="3951169"/>
            <a:ext cx="105878" cy="2213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64193" y="3848377"/>
            <a:ext cx="2503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 smtClean="0"/>
              <a:t>y</a:t>
            </a:r>
            <a:endParaRPr lang="zh-CN" altLang="en-US" sz="1100" dirty="0"/>
          </a:p>
        </p:txBody>
      </p:sp>
      <p:sp>
        <p:nvSpPr>
          <p:cNvPr id="16" name="文本框 15"/>
          <p:cNvSpPr txBox="1"/>
          <p:nvPr/>
        </p:nvSpPr>
        <p:spPr>
          <a:xfrm>
            <a:off x="4764900" y="3858000"/>
            <a:ext cx="2487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z</a:t>
            </a:r>
            <a:endParaRPr lang="en-US" altLang="zh-CN" sz="1100" dirty="0" smtClean="0"/>
          </a:p>
        </p:txBody>
      </p:sp>
    </p:spTree>
    <p:extLst>
      <p:ext uri="{BB962C8B-B14F-4D97-AF65-F5344CB8AC3E}">
        <p14:creationId xmlns:p14="http://schemas.microsoft.com/office/powerpoint/2010/main" val="35287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05343" y="736055"/>
            <a:ext cx="4261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密室逃脱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人物介绍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界面前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0887" y="2425566"/>
            <a:ext cx="35347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文本内容：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量子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密室逃脱游戏，主要涉及了量子纠缠、两个量子比特的基本门操作、以及量子隐形传态，玩家通关后将初步掌握量子隐形传态和量子计算的相关知识。</a:t>
            </a:r>
            <a:endParaRPr lang="zh-CN" altLang="zh-CN" sz="1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2068"/>
          <a:stretch/>
        </p:blipFill>
        <p:spPr>
          <a:xfrm>
            <a:off x="4899943" y="1809549"/>
            <a:ext cx="6444932" cy="373921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0887" y="1909301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介绍界面前添加：一页文字介绍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9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05343" y="736055"/>
            <a:ext cx="3966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密室逃脱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寻找猫的界面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011" y="2154950"/>
            <a:ext cx="6190804" cy="3674273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10433786" y="5423018"/>
            <a:ext cx="490888" cy="49088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08728" y="1956400"/>
            <a:ext cx="295465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第一次进入密室场景界面：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添加提示按钮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二级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页面内容为博士的提醒。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24554" t="18405" b="3515"/>
          <a:stretch/>
        </p:blipFill>
        <p:spPr>
          <a:xfrm>
            <a:off x="794307" y="3484345"/>
            <a:ext cx="3188222" cy="2344878"/>
          </a:xfrm>
          <a:prstGeom prst="rect">
            <a:avLst/>
          </a:prstGeom>
        </p:spPr>
      </p:pic>
      <p:cxnSp>
        <p:nvCxnSpPr>
          <p:cNvPr id="9" name="曲线连接符 8"/>
          <p:cNvCxnSpPr>
            <a:stCxn id="11" idx="4"/>
            <a:endCxn id="2" idx="2"/>
          </p:cNvCxnSpPr>
          <p:nvPr/>
        </p:nvCxnSpPr>
        <p:spPr>
          <a:xfrm rot="5400000" flipH="1">
            <a:off x="6491482" y="1726159"/>
            <a:ext cx="84683" cy="8290812"/>
          </a:xfrm>
          <a:prstGeom prst="curvedConnector3">
            <a:avLst>
              <a:gd name="adj1" fmla="val -770061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57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05343" y="736055"/>
            <a:ext cx="3081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密室逃脱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第一关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0887" y="2582846"/>
            <a:ext cx="53538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具体文字：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第一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关中所演示的硬币实验，我们约定硬币代表一个二能级量子系统，其正方面分别代表量子系统的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0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态。一开始，我们假定两枚硬币分别处于正面和反面关联的贝尔纠缠态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当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我们随机的对换硬币位置时，随机选取一个杯子，此时杯子中硬币的状态并不确定。当我们观测其中的一个杯子（对应量子体系的测量），则一个杯子中硬币的状态也坍缩到对应的状态。这一关，是为了展示量子纠缠这种关联性质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0317" y="2080270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进入第一关前，增加一页原理文字说明：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152" y="1934678"/>
            <a:ext cx="5778962" cy="325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3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6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405343" y="736055"/>
            <a:ext cx="3966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密室逃脱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道具提示界面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188" y="736055"/>
            <a:ext cx="4570367" cy="269039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05343" y="238827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道具提示界面更新：在此页面添加文字内容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30887" y="3003082"/>
            <a:ext cx="4237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文字内容：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博士留下的秘钥信息就藏在道具之中，找到他们，仔细观察密码条和钥匙之间对应的关系，解开密码，逃出密室吧。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188" y="3574666"/>
            <a:ext cx="4570367" cy="25991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72362" y="4171579"/>
            <a:ext cx="952901" cy="38501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11" idx="3"/>
            <a:endCxn id="3" idx="1"/>
          </p:cNvCxnSpPr>
          <p:nvPr/>
        </p:nvCxnSpPr>
        <p:spPr>
          <a:xfrm>
            <a:off x="6814176" y="4275620"/>
            <a:ext cx="1858186" cy="8846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936739" y="4144815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且此界面密码两字改成提示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42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463" y="1980715"/>
            <a:ext cx="6702492" cy="3722052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05343" y="736055"/>
            <a:ext cx="33762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密室逃脱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钥匙造型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5343" y="2327627"/>
            <a:ext cx="32137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平面的造型上：</a:t>
            </a:r>
            <a:endParaRPr lang="en-US" altLang="zh-CN" sz="14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钥匙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上的位置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1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2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3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、</a:t>
            </a:r>
            <a:r>
              <a:rPr lang="en-US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4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需要</a:t>
            </a:r>
            <a:r>
              <a:rPr lang="zh-CN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区分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更明显</a:t>
            </a:r>
            <a:r>
              <a:rPr lang="zh-CN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，</a:t>
            </a:r>
            <a:r>
              <a:rPr lang="zh-CN" altLang="en-US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需要清晰简单的</a:t>
            </a:r>
            <a:r>
              <a:rPr lang="zh-CN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判断</a:t>
            </a:r>
            <a:r>
              <a:rPr lang="zh-CN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钥匙上锯齿的</a:t>
            </a:r>
            <a:r>
              <a:rPr lang="zh-CN" altLang="zh-CN" sz="1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位置</a:t>
            </a:r>
            <a:endParaRPr lang="zh-CN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43049" y="4735630"/>
            <a:ext cx="2576584" cy="2887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9477" y="3240403"/>
            <a:ext cx="26468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kern="0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例如：</a:t>
            </a:r>
            <a:r>
              <a:rPr lang="zh-CN" altLang="zh-CN" sz="1200" kern="0" dirty="0" smtClean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在</a:t>
            </a:r>
            <a:r>
              <a:rPr lang="zh-CN" altLang="zh-CN" sz="1200" kern="0" dirty="0">
                <a:solidFill>
                  <a:srgbClr val="1F49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钥匙的下方注释上四个基矢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980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c00423119\AppData\Local\Microsoft\Windows\Temporary Internet Files\Content.Word\Escape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1" r="61955"/>
          <a:stretch/>
        </p:blipFill>
        <p:spPr bwMode="auto">
          <a:xfrm rot="5400000">
            <a:off x="1936936" y="2849579"/>
            <a:ext cx="2410907" cy="47782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</p:pic>
      <p:grpSp>
        <p:nvGrpSpPr>
          <p:cNvPr id="7" name="组合 6"/>
          <p:cNvGrpSpPr/>
          <p:nvPr/>
        </p:nvGrpSpPr>
        <p:grpSpPr>
          <a:xfrm>
            <a:off x="0" y="229658"/>
            <a:ext cx="12023196" cy="6405795"/>
            <a:chOff x="0" y="229658"/>
            <a:chExt cx="12023196" cy="6405795"/>
          </a:xfrm>
        </p:grpSpPr>
        <p:sp>
          <p:nvSpPr>
            <p:cNvPr id="4" name="Rectangle 9"/>
            <p:cNvSpPr/>
            <p:nvPr/>
          </p:nvSpPr>
          <p:spPr>
            <a:xfrm>
              <a:off x="430887" y="229658"/>
              <a:ext cx="2090737" cy="43088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50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Incredible Interaction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0" y="229659"/>
              <a:ext cx="430887" cy="430887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" name="矩形 11"/>
            <p:cNvSpPr>
              <a:spLocks noChangeArrowheads="1"/>
            </p:cNvSpPr>
            <p:nvPr/>
          </p:nvSpPr>
          <p:spPr bwMode="auto">
            <a:xfrm>
              <a:off x="8919633" y="6173788"/>
              <a:ext cx="31035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</a:defRPr>
              </a:lvl9pPr>
            </a:lstStyle>
            <a:p>
              <a:pPr algn="r"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www.iwinad.com</a:t>
              </a:r>
            </a:p>
            <a:p>
              <a:pPr algn="r">
                <a:defRPr/>
              </a:pPr>
              <a:r>
                <a:rPr lang="en-US" altLang="zh-CN" sz="1200" kern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i Baiti" charset="0"/>
                  <a:ea typeface="Microsoft Yi Baiti" charset="0"/>
                  <a:cs typeface="Microsoft Yi Baiti" charset="0"/>
                </a:rPr>
                <a:t>Shenzhen Iwin Visual Technology Co.,Ltd</a:t>
              </a:r>
              <a:endParaRPr lang="zh-CN" altLang="en-US" sz="12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i Baiti" charset="0"/>
                <a:ea typeface="Microsoft Yi Baiti" charset="0"/>
                <a:cs typeface="Microsoft Yi Baiti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05343" y="736055"/>
            <a:ext cx="4261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密室逃脱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第二关提示界面</a:t>
            </a:r>
            <a:endParaRPr lang="zh-CN" altLang="en-US" sz="2000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2708" y="2448900"/>
            <a:ext cx="5741313" cy="1415772"/>
          </a:xfrm>
          <a:prstGeom prst="rect">
            <a:avLst/>
          </a:prstGeom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文字单独一页的内容：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第二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关中主要演示了单比特门的操作，多比特门的功能暂时不允许。</a:t>
            </a:r>
          </a:p>
          <a:p>
            <a:pPr algn="just">
              <a:spcAft>
                <a:spcPts val="0"/>
              </a:spcAft>
            </a:pP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从量子算法的角度来说，所有的量子门都可以分解为一系列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CNOT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门和单比特操作门的组合</a:t>
            </a: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。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在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rPr>
              <a:t>第二、三关中，我们需要通过了解每个量子门操作对应的量子态变换，通过合适的量子门操作（一步或者多步）来使得钥匙上的量子态矢量对应的概率幅跟密码提示中的一致，从而顺利通关。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609" y="1843954"/>
            <a:ext cx="3305160" cy="1951034"/>
          </a:xfrm>
          <a:prstGeom prst="rect">
            <a:avLst/>
          </a:prstGeom>
        </p:spPr>
      </p:pic>
      <p:pic>
        <p:nvPicPr>
          <p:cNvPr id="12" name="图片 11" descr="C:\Users\c00423119\AppData\Local\Microsoft\Windows\Temporary Internet Files\Content.Word\Escape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0" t="-416" r="30256" b="416"/>
          <a:stretch/>
        </p:blipFill>
        <p:spPr bwMode="auto">
          <a:xfrm rot="5400000">
            <a:off x="7306183" y="2816575"/>
            <a:ext cx="2410907" cy="47782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722708" y="1433531"/>
            <a:ext cx="3044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第</a:t>
            </a:r>
            <a:r>
              <a:rPr lang="zh-CN" altLang="en-US" dirty="0"/>
              <a:t>二</a:t>
            </a:r>
            <a:r>
              <a:rPr lang="zh-CN" altLang="en-US" dirty="0" smtClean="0"/>
              <a:t>关提示页面内容更新：</a:t>
            </a:r>
            <a:endParaRPr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共三页，文字为第一页</a:t>
            </a:r>
            <a:endParaRPr lang="en-US" altLang="zh-CN" sz="1400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 smtClean="0"/>
              <a:t>且出现在游戏界面前</a:t>
            </a:r>
            <a:endParaRPr lang="en-US" altLang="zh-CN" sz="1400" dirty="0" smtClean="0"/>
          </a:p>
        </p:txBody>
      </p:sp>
      <p:sp>
        <p:nvSpPr>
          <p:cNvPr id="14" name="文本框 13"/>
          <p:cNvSpPr txBox="1"/>
          <p:nvPr/>
        </p:nvSpPr>
        <p:spPr>
          <a:xfrm>
            <a:off x="722708" y="3983563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图片第一页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351442" y="398049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图片第二页</a:t>
            </a:r>
            <a:endParaRPr lang="zh-CN" altLang="en-US" sz="1400" dirty="0"/>
          </a:p>
        </p:txBody>
      </p:sp>
      <p:cxnSp>
        <p:nvCxnSpPr>
          <p:cNvPr id="17" name="肘形连接符 16"/>
          <p:cNvCxnSpPr>
            <a:stCxn id="3" idx="3"/>
            <a:endCxn id="12" idx="0"/>
          </p:cNvCxnSpPr>
          <p:nvPr/>
        </p:nvCxnSpPr>
        <p:spPr>
          <a:xfrm>
            <a:off x="10900769" y="2819471"/>
            <a:ext cx="12700" cy="2386237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1144903" y="3588297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内容替换</a:t>
            </a:r>
            <a:endParaRPr lang="zh-CN" altLang="en-US" sz="1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3718" y="23751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46806" y="4009681"/>
            <a:ext cx="273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13514" y="3975806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03713" y="417972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+</a:t>
            </a:r>
            <a:endParaRPr lang="zh-CN" altLang="en-US" sz="1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3495593" y="4184747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+</a:t>
            </a:r>
            <a:endParaRPr lang="zh-CN" altLang="en-US" sz="1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069643" y="4203572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+</a:t>
            </a:r>
            <a:endParaRPr lang="zh-CN" altLang="en-US" sz="1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2903713" y="4715398"/>
            <a:ext cx="304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/>
              <a:t>+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9253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1210</Words>
  <Application>Microsoft Office PowerPoint</Application>
  <PresentationFormat>宽屏</PresentationFormat>
  <Paragraphs>144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4" baseType="lpstr">
      <vt:lpstr>Arial Unicode MS</vt:lpstr>
      <vt:lpstr>Myriad Pro</vt:lpstr>
      <vt:lpstr>新細明體</vt:lpstr>
      <vt:lpstr>等线</vt:lpstr>
      <vt:lpstr>等线 Light</vt:lpstr>
      <vt:lpstr>宋体</vt:lpstr>
      <vt:lpstr>微软雅黑</vt:lpstr>
      <vt:lpstr>Arial</vt:lpstr>
      <vt:lpstr>Calibri</vt:lpstr>
      <vt:lpstr>Microsoft Yi Baiti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42</cp:revision>
  <dcterms:created xsi:type="dcterms:W3CDTF">2018-10-23T02:34:04Z</dcterms:created>
  <dcterms:modified xsi:type="dcterms:W3CDTF">2018-10-24T06:11:11Z</dcterms:modified>
</cp:coreProperties>
</file>